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75" r:id="rId2"/>
    <p:sldId id="292" r:id="rId3"/>
    <p:sldId id="276" r:id="rId4"/>
    <p:sldId id="278" r:id="rId5"/>
    <p:sldId id="279" r:id="rId6"/>
    <p:sldId id="289" r:id="rId7"/>
    <p:sldId id="282" r:id="rId8"/>
    <p:sldId id="290" r:id="rId9"/>
    <p:sldId id="284" r:id="rId10"/>
    <p:sldId id="291" r:id="rId11"/>
    <p:sldId id="288" r:id="rId12"/>
    <p:sldId id="277" r:id="rId13"/>
    <p:sldId id="286"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uffy-TTF" panose="020B0603060100000000" charset="0"/>
      <p:regular r:id="rId21"/>
      <p:bold r:id="rId22"/>
      <p:italic r:id="rId23"/>
      <p:boldItalic r:id="rId24"/>
    </p:embeddedFont>
    <p:embeddedFont>
      <p:font typeface="Tuffy" panose="020B0603060100000000" charset="0"/>
      <p:regular r:id="rId25"/>
      <p:bold r:id="rId26"/>
      <p:italic r:id="rId27"/>
      <p:boldItalic r:id="rId28"/>
    </p:embeddedFont>
    <p:embeddedFont>
      <p:font typeface="Twinkl"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32" userDrawn="1">
          <p15:clr>
            <a:srgbClr val="A4A3A4"/>
          </p15:clr>
        </p15:guide>
        <p15:guide id="8" pos="476" userDrawn="1">
          <p15:clr>
            <a:srgbClr val="A4A3A4"/>
          </p15:clr>
        </p15:guide>
        <p15:guide id="9" orient="horz" pos="47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5BA1"/>
    <a:srgbClr val="9B9BCE"/>
    <a:srgbClr val="87BD31"/>
    <a:srgbClr val="0079C3"/>
    <a:srgbClr val="FFE76D"/>
    <a:srgbClr val="072F54"/>
    <a:srgbClr val="003464"/>
    <a:srgbClr val="004382"/>
    <a:srgbClr val="00529C"/>
    <a:srgbClr val="007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77" d="100"/>
          <a:sy n="77" d="100"/>
        </p:scale>
        <p:origin x="-1062" y="-30"/>
      </p:cViewPr>
      <p:guideLst>
        <p:guide orient="horz" pos="2160"/>
        <p:guide orient="horz" pos="3952"/>
        <p:guide orient="horz" pos="332"/>
        <p:guide orient="horz" pos="472"/>
        <p:guide orient="horz" pos="3816"/>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3/planit-maths-primary-teaching-resources-year-3-number---number-and-place-value/planit-maths-primary-teaching-resources-year-3-number---number-and-place-value-solve-number-problems-and-practical-problems-involving-these-ideas" TargetMode="Externa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20913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Numbers to 1000</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69276"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19527"/>
            <a:ext cx="7632700" cy="772107"/>
          </a:xfrm>
          <a:prstGeom prst="rect">
            <a:avLst/>
          </a:prstGeom>
          <a:solidFill>
            <a:schemeClr val="bg1"/>
          </a:solidFill>
          <a:ln w="28575">
            <a:solidFill>
              <a:srgbClr val="7F5BA1"/>
            </a:solidFill>
          </a:ln>
        </p:spPr>
        <p:txBody>
          <a:bodyPr wrap="square" lIns="108000" tIns="108000" rIns="108000" bIns="108000" rtlCol="0">
            <a:spAutoFit/>
          </a:bodyPr>
          <a:lstStyle/>
          <a:p>
            <a:r>
              <a:rPr lang="en-GB" dirty="0"/>
              <a:t>I’m thinking of a number. It has 3 digits. It is smaller than 640 but greater than 600. It has a digit sum of 14.</a:t>
            </a:r>
          </a:p>
        </p:txBody>
      </p:sp>
      <p:sp>
        <p:nvSpPr>
          <p:cNvPr id="3" name="Rectangle 2"/>
          <p:cNvSpPr/>
          <p:nvPr/>
        </p:nvSpPr>
        <p:spPr>
          <a:xfrm>
            <a:off x="675418" y="2353022"/>
            <a:ext cx="2850460" cy="369332"/>
          </a:xfrm>
          <a:prstGeom prst="rect">
            <a:avLst/>
          </a:prstGeom>
          <a:solidFill>
            <a:schemeClr val="bg1"/>
          </a:solidFill>
          <a:ln w="28575">
            <a:solidFill>
              <a:srgbClr val="9B9BCE"/>
            </a:solidFill>
          </a:ln>
        </p:spPr>
        <p:txBody>
          <a:bodyPr wrap="none">
            <a:spAutoFit/>
          </a:bodyPr>
          <a:lstStyle/>
          <a:p>
            <a:r>
              <a:rPr lang="en-GB" dirty="0"/>
              <a:t>What number could it be?</a:t>
            </a:r>
          </a:p>
        </p:txBody>
      </p:sp>
      <p:sp>
        <p:nvSpPr>
          <p:cNvPr id="4" name="Rectangle 3"/>
          <p:cNvSpPr/>
          <p:nvPr/>
        </p:nvSpPr>
        <p:spPr>
          <a:xfrm>
            <a:off x="755650" y="3554656"/>
            <a:ext cx="7632700" cy="769441"/>
          </a:xfrm>
          <a:prstGeom prst="rect">
            <a:avLst/>
          </a:prstGeom>
          <a:solidFill>
            <a:srgbClr val="7F5BA1"/>
          </a:solidFill>
        </p:spPr>
        <p:txBody>
          <a:bodyPr wrap="square">
            <a:spAutoFit/>
          </a:bodyPr>
          <a:lstStyle/>
          <a:p>
            <a:pPr algn="ctr"/>
            <a:r>
              <a:rPr lang="en-GB" sz="4400" b="1" dirty="0">
                <a:solidFill>
                  <a:schemeClr val="bg1"/>
                </a:solidFill>
              </a:rPr>
              <a:t>617, 626, 635</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937" y="3642999"/>
            <a:ext cx="693472" cy="59275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0648" y="3666604"/>
            <a:ext cx="693472" cy="592754"/>
          </a:xfrm>
          <a:prstGeom prst="rect">
            <a:avLst/>
          </a:prstGeom>
        </p:spPr>
      </p:pic>
    </p:spTree>
    <p:extLst>
      <p:ext uri="{BB962C8B-B14F-4D97-AF65-F5344CB8AC3E}">
        <p14:creationId xmlns:p14="http://schemas.microsoft.com/office/powerpoint/2010/main" val="13006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xmlns=""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xmlns=""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2605"/>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xmlns=""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2605"/>
            <a:ext cx="2722089" cy="3850440"/>
          </a:xfrm>
          <a:prstGeom prst="rect">
            <a:avLst/>
          </a:prstGeom>
          <a:effectLst>
            <a:outerShdw blurRad="63500" sx="102000" sy="102000" algn="ctr" rotWithShape="0">
              <a:prstClr val="black">
                <a:alpha val="20000"/>
              </a:prstClr>
            </a:outerShdw>
          </a:effectLst>
        </p:spPr>
      </p:pic>
      <p:sp>
        <p:nvSpPr>
          <p:cNvPr id="14" name="Rectangle 13"/>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Numbers to 1000</a:t>
            </a:r>
            <a:endParaRPr lang="en-GB" sz="1600" b="1" dirty="0">
              <a:solidFill>
                <a:schemeClr val="bg1"/>
              </a:solidFill>
            </a:endParaRPr>
          </a:p>
        </p:txBody>
      </p:sp>
      <p:pic>
        <p:nvPicPr>
          <p:cNvPr id="16" name="Picture 15">
            <a:extLst>
              <a:ext uri="{FF2B5EF4-FFF2-40B4-BE49-F238E27FC236}">
                <a16:creationId xmlns:a16="http://schemas.microsoft.com/office/drawing/2014/main" xmlns="" id="{A410F3B9-A120-4B78-B8FC-DBBE2542D0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25" t="3415" r="3165" b="68130"/>
          <a:stretch/>
        </p:blipFill>
        <p:spPr>
          <a:xfrm rot="1689813">
            <a:off x="1429412" y="2376801"/>
            <a:ext cx="1271609" cy="549104"/>
          </a:xfrm>
          <a:prstGeom prst="rect">
            <a:avLst/>
          </a:prstGeom>
          <a:effectLst>
            <a:outerShdw blurRad="63500" sx="102000" sy="102000" algn="ctr" rotWithShape="0">
              <a:prstClr val="black">
                <a:alpha val="20000"/>
              </a:prstClr>
            </a:outerShdw>
          </a:effectLst>
        </p:spPr>
      </p:pic>
      <p:pic>
        <p:nvPicPr>
          <p:cNvPr id="17" name="Picture 16">
            <a:extLst>
              <a:ext uri="{FF2B5EF4-FFF2-40B4-BE49-F238E27FC236}">
                <a16:creationId xmlns:a16="http://schemas.microsoft.com/office/drawing/2014/main" xmlns="" id="{A410F3B9-A120-4B78-B8FC-DBBE2542D0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08" t="31399" r="3690" b="6771"/>
          <a:stretch/>
        </p:blipFill>
        <p:spPr>
          <a:xfrm rot="1664423">
            <a:off x="1003665" y="2848680"/>
            <a:ext cx="1259223" cy="1193165"/>
          </a:xfrm>
          <a:prstGeom prst="rect">
            <a:avLst/>
          </a:prstGeom>
          <a:effectLst>
            <a:outerShdw blurRad="63500" sx="102000" sy="102000" algn="ctr" rotWithShape="0">
              <a:prstClr val="black">
                <a:alpha val="2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200" r="49179"/>
          <a:stretch/>
        </p:blipFill>
        <p:spPr>
          <a:xfrm rot="1543726">
            <a:off x="2550888" y="2882804"/>
            <a:ext cx="759739" cy="2210305"/>
          </a:xfrm>
          <a:prstGeom prst="rect">
            <a:avLst/>
          </a:prstGeom>
        </p:spPr>
      </p:pic>
      <p:pic>
        <p:nvPicPr>
          <p:cNvPr id="22" name="Boy Writing">
            <a:extLst>
              <a:ext uri="{FF2B5EF4-FFF2-40B4-BE49-F238E27FC236}">
                <a16:creationId xmlns:a16="http://schemas.microsoft.com/office/drawing/2014/main" xmlns=""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33749"/>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69441"/>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Solve number problems and practical problems involving these ideas.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481" y="1421027"/>
            <a:ext cx="7636476" cy="3046988"/>
          </a:xfrm>
          <a:prstGeom prst="rect">
            <a:avLst/>
          </a:prstGeom>
          <a:noFill/>
        </p:spPr>
        <p:txBody>
          <a:bodyPr wrap="square" rtlCol="0">
            <a:spAutoFit/>
          </a:bodyPr>
          <a:lstStyle/>
          <a:p>
            <a:r>
              <a:rPr lang="en-GB" sz="4800" b="1" u="sng" dirty="0" smtClean="0"/>
              <a:t>Whole Class Pack Day 8</a:t>
            </a:r>
          </a:p>
          <a:p>
            <a:endParaRPr lang="en-GB" sz="4800" b="1" u="sng" dirty="0"/>
          </a:p>
          <a:p>
            <a:r>
              <a:rPr lang="en-GB" sz="4800" b="1" u="sng" dirty="0" smtClean="0"/>
              <a:t>WALT: order numbers up to 1000</a:t>
            </a:r>
            <a:endParaRPr lang="en-GB" sz="4800" b="1" u="sng" dirty="0"/>
          </a:p>
        </p:txBody>
      </p:sp>
    </p:spTree>
    <p:extLst>
      <p:ext uri="{BB962C8B-B14F-4D97-AF65-F5344CB8AC3E}">
        <p14:creationId xmlns:p14="http://schemas.microsoft.com/office/powerpoint/2010/main" val="323902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xmlns=""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xmlns=""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xmlns=""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xmlns=""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xmlns=""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xmlns=""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xmlns=""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xmlns=""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4"/>
            <a:ext cx="8137524" cy="1719690"/>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Solve number and practical problems involving these ideas.</a:t>
            </a:r>
          </a:p>
        </p:txBody>
      </p:sp>
    </p:spTree>
    <p:extLst>
      <p:ext uri="{BB962C8B-B14F-4D97-AF65-F5344CB8AC3E}">
        <p14:creationId xmlns:p14="http://schemas.microsoft.com/office/powerpoint/2010/main" val="364393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5167357" y="2807463"/>
            <a:ext cx="3410466" cy="3410466"/>
          </a:xfrm>
          <a:prstGeom prst="ellipse">
            <a:avLst/>
          </a:prstGeom>
          <a:solidFill>
            <a:srgbClr val="9B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Numbers to 1000</a:t>
            </a:r>
            <a:endParaRPr lang="en-GB" sz="1600" b="1" dirty="0">
              <a:solidFill>
                <a:schemeClr val="bg1"/>
              </a:solidFill>
            </a:endParaRPr>
          </a:p>
        </p:txBody>
      </p:sp>
      <p:sp>
        <p:nvSpPr>
          <p:cNvPr id="8" name="TextBox 7"/>
          <p:cNvSpPr txBox="1"/>
          <p:nvPr/>
        </p:nvSpPr>
        <p:spPr>
          <a:xfrm>
            <a:off x="755650" y="1330543"/>
            <a:ext cx="7632700" cy="495108"/>
          </a:xfrm>
          <a:prstGeom prst="rect">
            <a:avLst/>
          </a:prstGeom>
          <a:solidFill>
            <a:schemeClr val="bg1"/>
          </a:solidFill>
          <a:ln w="28575">
            <a:solidFill>
              <a:srgbClr val="7F5BA1"/>
            </a:solidFill>
          </a:ln>
        </p:spPr>
        <p:txBody>
          <a:bodyPr wrap="square" lIns="108000" tIns="108000" rIns="108000" bIns="108000" rtlCol="0">
            <a:spAutoFit/>
          </a:bodyPr>
          <a:lstStyle/>
          <a:p>
            <a:r>
              <a:rPr lang="en-GB" dirty="0"/>
              <a:t>Which symbol would make this statement correct?</a:t>
            </a:r>
          </a:p>
        </p:txBody>
      </p:sp>
      <p:sp>
        <p:nvSpPr>
          <p:cNvPr id="97" name="Rectangle 96"/>
          <p:cNvSpPr/>
          <p:nvPr/>
        </p:nvSpPr>
        <p:spPr>
          <a:xfrm>
            <a:off x="3369276"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0" y="3998518"/>
            <a:ext cx="5546296" cy="1182704"/>
            <a:chOff x="1084470" y="3842558"/>
            <a:chExt cx="5546296" cy="1182704"/>
          </a:xfrm>
        </p:grpSpPr>
        <p:sp>
          <p:nvSpPr>
            <p:cNvPr id="2" name="Rectangle 1"/>
            <p:cNvSpPr/>
            <p:nvPr/>
          </p:nvSpPr>
          <p:spPr>
            <a:xfrm>
              <a:off x="3491034" y="4242668"/>
              <a:ext cx="782594" cy="782594"/>
            </a:xfrm>
            <a:prstGeom prst="rect">
              <a:avLst/>
            </a:prstGeom>
            <a:solidFill>
              <a:schemeClr val="bg1"/>
            </a:solidFill>
            <a:ln w="38100">
              <a:solidFill>
                <a:srgbClr val="7F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084470" y="3842558"/>
              <a:ext cx="5546296" cy="1169551"/>
            </a:xfrm>
            <a:prstGeom prst="rect">
              <a:avLst/>
            </a:prstGeom>
            <a:noFill/>
          </p:spPr>
          <p:txBody>
            <a:bodyPr wrap="square" lIns="0" tIns="0" rIns="0" bIns="0" rtlCol="0">
              <a:spAutoFit/>
            </a:bodyPr>
            <a:lstStyle/>
            <a:p>
              <a:endParaRPr lang="en-GB" sz="3200" b="1" dirty="0">
                <a:solidFill>
                  <a:srgbClr val="FF0000"/>
                </a:solidFill>
              </a:endParaRPr>
            </a:p>
            <a:p>
              <a:pPr algn="ctr"/>
              <a:r>
                <a:rPr lang="en-GB" sz="4400" b="1" dirty="0"/>
                <a:t>567         657</a:t>
              </a:r>
            </a:p>
          </p:txBody>
        </p:sp>
      </p:grpSp>
      <p:sp>
        <p:nvSpPr>
          <p:cNvPr id="4" name="Rectangle 3"/>
          <p:cNvSpPr/>
          <p:nvPr/>
        </p:nvSpPr>
        <p:spPr>
          <a:xfrm>
            <a:off x="2497625" y="4366698"/>
            <a:ext cx="548548" cy="830997"/>
          </a:xfrm>
          <a:prstGeom prst="rect">
            <a:avLst/>
          </a:prstGeom>
        </p:spPr>
        <p:txBody>
          <a:bodyPr wrap="none">
            <a:spAutoFit/>
          </a:bodyPr>
          <a:lstStyle/>
          <a:p>
            <a:r>
              <a:rPr lang="en-GB" sz="4800" b="1" dirty="0"/>
              <a:t>&lt;</a:t>
            </a:r>
            <a:endParaRPr lang="en-GB" sz="4800" dirty="0"/>
          </a:p>
        </p:txBody>
      </p:sp>
      <p:sp>
        <p:nvSpPr>
          <p:cNvPr id="6" name="Rectangle 5"/>
          <p:cNvSpPr/>
          <p:nvPr/>
        </p:nvSpPr>
        <p:spPr>
          <a:xfrm>
            <a:off x="864973" y="3141083"/>
            <a:ext cx="3816350" cy="769441"/>
          </a:xfrm>
          <a:prstGeom prst="rect">
            <a:avLst/>
          </a:prstGeom>
          <a:solidFill>
            <a:schemeClr val="bg1"/>
          </a:solidFill>
          <a:ln w="38100">
            <a:solidFill>
              <a:srgbClr val="9B9BCE"/>
            </a:solidFill>
          </a:ln>
        </p:spPr>
        <p:txBody>
          <a:bodyPr wrap="square">
            <a:spAutoFit/>
          </a:bodyPr>
          <a:lstStyle/>
          <a:p>
            <a:pPr algn="ctr"/>
            <a:r>
              <a:rPr lang="en-GB" sz="4400" b="1" dirty="0"/>
              <a:t> &lt;, &gt; or =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45960" y="2393845"/>
            <a:ext cx="4123970" cy="5998978"/>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cxnSp>
        <p:nvCxnSpPr>
          <p:cNvPr id="103" name="Straight Connector 102"/>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Numbers to 1000</a:t>
            </a:r>
            <a:endParaRPr lang="en-GB" sz="1600" b="1" dirty="0">
              <a:solidFill>
                <a:schemeClr val="bg1"/>
              </a:solidFill>
            </a:endParaRPr>
          </a:p>
        </p:txBody>
      </p:sp>
      <p:sp>
        <p:nvSpPr>
          <p:cNvPr id="10" name="Rectangle 9"/>
          <p:cNvSpPr/>
          <p:nvPr/>
        </p:nvSpPr>
        <p:spPr>
          <a:xfrm>
            <a:off x="339444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sp>
        <p:nvSpPr>
          <p:cNvPr id="11" name="TextBox 10"/>
          <p:cNvSpPr txBox="1"/>
          <p:nvPr/>
        </p:nvSpPr>
        <p:spPr>
          <a:xfrm>
            <a:off x="755650" y="1330543"/>
            <a:ext cx="7632700" cy="495108"/>
          </a:xfrm>
          <a:prstGeom prst="rect">
            <a:avLst/>
          </a:prstGeom>
          <a:solidFill>
            <a:schemeClr val="bg1"/>
          </a:solidFill>
          <a:ln w="28575">
            <a:solidFill>
              <a:srgbClr val="7F5BA1"/>
            </a:solidFill>
          </a:ln>
        </p:spPr>
        <p:txBody>
          <a:bodyPr wrap="square" lIns="108000" tIns="108000" rIns="108000" bIns="108000" rtlCol="0">
            <a:spAutoFit/>
          </a:bodyPr>
          <a:lstStyle/>
          <a:p>
            <a:r>
              <a:rPr lang="en-GB" dirty="0"/>
              <a:t>Which number is the smallest?</a:t>
            </a:r>
          </a:p>
        </p:txBody>
      </p:sp>
      <p:sp>
        <p:nvSpPr>
          <p:cNvPr id="3" name="Rectangle 2"/>
          <p:cNvSpPr/>
          <p:nvPr/>
        </p:nvSpPr>
        <p:spPr>
          <a:xfrm>
            <a:off x="1414848" y="1718250"/>
            <a:ext cx="6314304" cy="2677656"/>
          </a:xfrm>
          <a:prstGeom prst="rect">
            <a:avLst/>
          </a:prstGeom>
        </p:spPr>
        <p:txBody>
          <a:bodyPr wrap="square">
            <a:spAutoFit/>
          </a:bodyPr>
          <a:lstStyle/>
          <a:p>
            <a:pPr algn="ctr"/>
            <a:endParaRPr lang="en-GB" sz="2400" b="1" dirty="0">
              <a:solidFill>
                <a:srgbClr val="FF0000"/>
              </a:solidFill>
            </a:endParaRPr>
          </a:p>
          <a:p>
            <a:pPr algn="ctr"/>
            <a:endParaRPr lang="en-GB" sz="2400" b="1" dirty="0"/>
          </a:p>
          <a:p>
            <a:pPr algn="ctr"/>
            <a:r>
              <a:rPr lang="en-GB" sz="2400" b="1" dirty="0"/>
              <a:t>                                                     </a:t>
            </a:r>
          </a:p>
          <a:p>
            <a:pPr algn="ctr"/>
            <a:endParaRPr lang="en-GB" sz="2400" b="1" dirty="0"/>
          </a:p>
          <a:p>
            <a:pPr algn="ctr"/>
            <a:endParaRPr lang="en-GB" sz="2400" b="1" dirty="0"/>
          </a:p>
          <a:p>
            <a:pPr algn="ctr"/>
            <a:endParaRPr lang="en-GB" sz="2400" b="1" dirty="0"/>
          </a:p>
          <a:p>
            <a:pPr algn="ctr"/>
            <a:endParaRPr lang="en-GB" sz="2400" b="1" dirty="0"/>
          </a:p>
        </p:txBody>
      </p:sp>
      <p:sp>
        <p:nvSpPr>
          <p:cNvPr id="2" name="Rectangle 1"/>
          <p:cNvSpPr/>
          <p:nvPr/>
        </p:nvSpPr>
        <p:spPr>
          <a:xfrm>
            <a:off x="755650" y="2266162"/>
            <a:ext cx="7632699" cy="369332"/>
          </a:xfrm>
          <a:prstGeom prst="rect">
            <a:avLst/>
          </a:prstGeom>
          <a:solidFill>
            <a:srgbClr val="9B9BCE"/>
          </a:solidFill>
        </p:spPr>
        <p:txBody>
          <a:bodyPr wrap="square">
            <a:spAutoFit/>
          </a:bodyPr>
          <a:lstStyle/>
          <a:p>
            <a:pPr algn="ctr"/>
            <a:r>
              <a:rPr lang="en-GB" b="1" dirty="0">
                <a:solidFill>
                  <a:schemeClr val="bg1"/>
                </a:solidFill>
              </a:rPr>
              <a:t>three hundred and forty-seven  </a:t>
            </a:r>
          </a:p>
        </p:txBody>
      </p:sp>
      <p:sp>
        <p:nvSpPr>
          <p:cNvPr id="6" name="Rectangle 5"/>
          <p:cNvSpPr/>
          <p:nvPr/>
        </p:nvSpPr>
        <p:spPr>
          <a:xfrm>
            <a:off x="755651" y="2950643"/>
            <a:ext cx="7632698" cy="369332"/>
          </a:xfrm>
          <a:prstGeom prst="rect">
            <a:avLst/>
          </a:prstGeom>
          <a:solidFill>
            <a:srgbClr val="7F5BA1"/>
          </a:solidFill>
        </p:spPr>
        <p:txBody>
          <a:bodyPr wrap="square">
            <a:spAutoFit/>
          </a:bodyPr>
          <a:lstStyle/>
          <a:p>
            <a:pPr algn="ctr"/>
            <a:r>
              <a:rPr lang="en-GB" b="1" dirty="0">
                <a:solidFill>
                  <a:schemeClr val="bg1"/>
                </a:solidFill>
              </a:rPr>
              <a:t>374</a:t>
            </a:r>
            <a:endParaRPr lang="en-GB" dirty="0">
              <a:solidFill>
                <a:schemeClr val="bg1"/>
              </a:solidFill>
            </a:endParaRPr>
          </a:p>
        </p:txBody>
      </p:sp>
      <p:sp>
        <p:nvSpPr>
          <p:cNvPr id="7" name="Rectangle 6"/>
          <p:cNvSpPr/>
          <p:nvPr/>
        </p:nvSpPr>
        <p:spPr>
          <a:xfrm>
            <a:off x="755650" y="3635124"/>
            <a:ext cx="7632699" cy="369332"/>
          </a:xfrm>
          <a:prstGeom prst="rect">
            <a:avLst/>
          </a:prstGeom>
          <a:solidFill>
            <a:srgbClr val="9B9BCE"/>
          </a:solidFill>
        </p:spPr>
        <p:txBody>
          <a:bodyPr wrap="square">
            <a:spAutoFit/>
          </a:bodyPr>
          <a:lstStyle/>
          <a:p>
            <a:pPr algn="ctr"/>
            <a:r>
              <a:rPr lang="en-GB" b="1" dirty="0">
                <a:solidFill>
                  <a:schemeClr val="bg1"/>
                </a:solidFill>
              </a:rPr>
              <a:t>700+ 30+ 4</a:t>
            </a:r>
          </a:p>
        </p:txBody>
      </p:sp>
      <p:sp>
        <p:nvSpPr>
          <p:cNvPr id="8" name="Rectangle 7"/>
          <p:cNvSpPr/>
          <p:nvPr/>
        </p:nvSpPr>
        <p:spPr>
          <a:xfrm>
            <a:off x="755650" y="4319605"/>
            <a:ext cx="7632699" cy="369332"/>
          </a:xfrm>
          <a:prstGeom prst="rect">
            <a:avLst/>
          </a:prstGeom>
          <a:solidFill>
            <a:srgbClr val="7F5BA1"/>
          </a:solidFill>
        </p:spPr>
        <p:txBody>
          <a:bodyPr wrap="square">
            <a:spAutoFit/>
          </a:bodyPr>
          <a:lstStyle/>
          <a:p>
            <a:pPr algn="ctr"/>
            <a:r>
              <a:rPr lang="en-GB" b="1" dirty="0">
                <a:solidFill>
                  <a:schemeClr val="bg1"/>
                </a:solidFill>
              </a:rPr>
              <a:t> four hundreds, three tens and seven ones  </a:t>
            </a:r>
            <a:endParaRPr lang="en-GB" dirty="0">
              <a:solidFill>
                <a:schemeClr val="bg1"/>
              </a:solidFill>
            </a:endParaRPr>
          </a:p>
        </p:txBody>
      </p:sp>
      <p:sp>
        <p:nvSpPr>
          <p:cNvPr id="12" name="Rectangle 11"/>
          <p:cNvSpPr/>
          <p:nvPr/>
        </p:nvSpPr>
        <p:spPr>
          <a:xfrm>
            <a:off x="755650" y="5004086"/>
            <a:ext cx="7632699" cy="369332"/>
          </a:xfrm>
          <a:prstGeom prst="rect">
            <a:avLst/>
          </a:prstGeom>
          <a:solidFill>
            <a:srgbClr val="9B9BCE"/>
          </a:solidFill>
        </p:spPr>
        <p:txBody>
          <a:bodyPr wrap="square">
            <a:spAutoFit/>
          </a:bodyPr>
          <a:lstStyle/>
          <a:p>
            <a:pPr algn="ctr"/>
            <a:r>
              <a:rPr lang="en-GB" b="1" dirty="0">
                <a:solidFill>
                  <a:schemeClr val="bg1"/>
                </a:solidFill>
              </a:rPr>
              <a:t>43 tens and 7 ones</a:t>
            </a:r>
          </a:p>
        </p:txBody>
      </p:sp>
      <p:sp>
        <p:nvSpPr>
          <p:cNvPr id="13" name="Rectangle 12"/>
          <p:cNvSpPr/>
          <p:nvPr/>
        </p:nvSpPr>
        <p:spPr>
          <a:xfrm>
            <a:off x="755651" y="5688568"/>
            <a:ext cx="7632698" cy="369332"/>
          </a:xfrm>
          <a:prstGeom prst="rect">
            <a:avLst/>
          </a:prstGeom>
          <a:solidFill>
            <a:srgbClr val="7F5BA1"/>
          </a:solidFill>
        </p:spPr>
        <p:txBody>
          <a:bodyPr wrap="square">
            <a:spAutoFit/>
          </a:bodyPr>
          <a:lstStyle/>
          <a:p>
            <a:pPr algn="ctr"/>
            <a:r>
              <a:rPr lang="en-GB" b="1" dirty="0">
                <a:solidFill>
                  <a:schemeClr val="bg1"/>
                </a:solidFill>
              </a:rPr>
              <a:t>743</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8228" y="2783660"/>
            <a:ext cx="1533503" cy="3110305"/>
          </a:xfrm>
          <a:prstGeom prst="rect">
            <a:avLst/>
          </a:prstGeom>
          <a:ln w="3175">
            <a:solidFill>
              <a:srgbClr val="242423"/>
            </a:solidFill>
          </a:ln>
        </p:spPr>
      </p:pic>
      <p:sp>
        <p:nvSpPr>
          <p:cNvPr id="4" name="Oval 3"/>
          <p:cNvSpPr/>
          <p:nvPr/>
        </p:nvSpPr>
        <p:spPr>
          <a:xfrm>
            <a:off x="2193720" y="2020942"/>
            <a:ext cx="4756557" cy="8066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54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977884" y="2733322"/>
            <a:ext cx="3410466" cy="3410466"/>
          </a:xfrm>
          <a:prstGeom prst="ellipse">
            <a:avLst/>
          </a:prstGeom>
          <a:solidFill>
            <a:srgbClr val="9B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Numbers to 1000</a:t>
            </a:r>
            <a:endParaRPr lang="en-GB" sz="1600" b="1" dirty="0">
              <a:solidFill>
                <a:schemeClr val="bg1"/>
              </a:solidFill>
            </a:endParaRPr>
          </a:p>
        </p:txBody>
      </p:sp>
      <p:sp>
        <p:nvSpPr>
          <p:cNvPr id="30" name="Rectangle 29"/>
          <p:cNvSpPr/>
          <p:nvPr/>
        </p:nvSpPr>
        <p:spPr>
          <a:xfrm>
            <a:off x="3369276"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68" name="Straight Connector 67"/>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2155970"/>
            <a:ext cx="7632700" cy="495108"/>
          </a:xfrm>
          <a:prstGeom prst="rect">
            <a:avLst/>
          </a:prstGeom>
          <a:solidFill>
            <a:schemeClr val="bg1"/>
          </a:solidFill>
          <a:ln w="28575">
            <a:solidFill>
              <a:srgbClr val="7F5BA1"/>
            </a:solidFill>
          </a:ln>
        </p:spPr>
        <p:txBody>
          <a:bodyPr wrap="square" lIns="108000" tIns="108000" rIns="108000" bIns="108000" rtlCol="0">
            <a:spAutoFit/>
          </a:bodyPr>
          <a:lstStyle/>
          <a:p>
            <a:r>
              <a:rPr lang="en-GB"/>
              <a:t>How much could the correct amount be?</a:t>
            </a:r>
            <a:endParaRPr lang="en-GB" dirty="0"/>
          </a:p>
        </p:txBody>
      </p:sp>
      <p:sp>
        <p:nvSpPr>
          <p:cNvPr id="2" name="Rectangle 1"/>
          <p:cNvSpPr/>
          <p:nvPr/>
        </p:nvSpPr>
        <p:spPr>
          <a:xfrm>
            <a:off x="755650" y="1441303"/>
            <a:ext cx="7632700" cy="646331"/>
          </a:xfrm>
          <a:prstGeom prst="rect">
            <a:avLst/>
          </a:prstGeom>
        </p:spPr>
        <p:txBody>
          <a:bodyPr wrap="square">
            <a:spAutoFit/>
          </a:bodyPr>
          <a:lstStyle/>
          <a:p>
            <a:r>
              <a:rPr lang="en-GB" dirty="0"/>
              <a:t>653ml of swamp water is not enough to complete Wizard Walter’s potion, but 672ml is too much.</a:t>
            </a:r>
          </a:p>
        </p:txBody>
      </p:sp>
      <p:sp>
        <p:nvSpPr>
          <p:cNvPr id="3" name="Rectangle 2"/>
          <p:cNvSpPr/>
          <p:nvPr/>
        </p:nvSpPr>
        <p:spPr>
          <a:xfrm>
            <a:off x="945740" y="3486665"/>
            <a:ext cx="3544560" cy="707886"/>
          </a:xfrm>
          <a:prstGeom prst="rect">
            <a:avLst/>
          </a:prstGeom>
          <a:solidFill>
            <a:schemeClr val="bg1"/>
          </a:solidFill>
          <a:ln w="28575">
            <a:solidFill>
              <a:srgbClr val="9B9BCE"/>
            </a:solidFill>
          </a:ln>
        </p:spPr>
        <p:txBody>
          <a:bodyPr wrap="none">
            <a:spAutoFit/>
          </a:bodyPr>
          <a:lstStyle/>
          <a:p>
            <a:r>
              <a:rPr lang="en-GB" sz="4000" b="1" dirty="0"/>
              <a:t>654ml – 671ml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7884" y="2576963"/>
            <a:ext cx="3275604" cy="3762738"/>
          </a:xfrm>
          <a:prstGeom prst="rect">
            <a:avLst/>
          </a:prstGeom>
        </p:spPr>
      </p:pic>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3182778"/>
            <a:ext cx="7632700" cy="492443"/>
          </a:xfrm>
          <a:prstGeom prst="rect">
            <a:avLst/>
          </a:prstGeom>
          <a:solidFill>
            <a:schemeClr val="bg1"/>
          </a:solidFill>
          <a:ln w="38100">
            <a:solidFill>
              <a:srgbClr val="9B9BCE"/>
            </a:solidFill>
          </a:ln>
        </p:spPr>
        <p:txBody>
          <a:bodyPr wrap="square">
            <a:spAutoFit/>
          </a:bodyPr>
          <a:lstStyle/>
          <a:p>
            <a:pPr algn="ctr"/>
            <a:r>
              <a:rPr lang="en-GB" sz="2600" b="1" dirty="0"/>
              <a:t>Four hundred and sixty one       46 tens and 1 one</a:t>
            </a:r>
          </a:p>
        </p:txBody>
      </p:sp>
      <p:sp>
        <p:nvSpPr>
          <p:cNvPr id="11" name="Rectangle 10"/>
          <p:cNvSpPr/>
          <p:nvPr/>
        </p:nvSpPr>
        <p:spPr>
          <a:xfrm>
            <a:off x="5105712" y="3176411"/>
            <a:ext cx="495224" cy="495224"/>
          </a:xfrm>
          <a:prstGeom prst="rect">
            <a:avLst/>
          </a:prstGeom>
          <a:solidFill>
            <a:schemeClr val="bg1"/>
          </a:solidFill>
          <a:ln w="38100">
            <a:solidFill>
              <a:srgbClr val="7F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Numbers to 1000</a:t>
            </a:r>
            <a:endParaRPr lang="en-GB" sz="1600" b="1" dirty="0">
              <a:solidFill>
                <a:schemeClr val="bg1"/>
              </a:solidFill>
            </a:endParaRPr>
          </a:p>
        </p:txBody>
      </p:sp>
      <p:sp>
        <p:nvSpPr>
          <p:cNvPr id="30" name="Rectangle 29"/>
          <p:cNvSpPr/>
          <p:nvPr/>
        </p:nvSpPr>
        <p:spPr>
          <a:xfrm>
            <a:off x="3369276"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68" name="Straight Connector 67"/>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19527"/>
            <a:ext cx="7632700" cy="495108"/>
          </a:xfrm>
          <a:prstGeom prst="rect">
            <a:avLst/>
          </a:prstGeom>
          <a:solidFill>
            <a:schemeClr val="bg1"/>
          </a:solidFill>
          <a:ln w="28575">
            <a:solidFill>
              <a:srgbClr val="7F5BA1"/>
            </a:solidFill>
          </a:ln>
        </p:spPr>
        <p:txBody>
          <a:bodyPr wrap="square" lIns="108000" tIns="108000" rIns="108000" bIns="108000" rtlCol="0">
            <a:spAutoFit/>
          </a:bodyPr>
          <a:lstStyle/>
          <a:p>
            <a:r>
              <a:rPr lang="en-GB" dirty="0"/>
              <a:t>How could we change this statement to be correct?</a:t>
            </a:r>
          </a:p>
        </p:txBody>
      </p:sp>
      <p:sp>
        <p:nvSpPr>
          <p:cNvPr id="8" name="Rectangle 7"/>
          <p:cNvSpPr/>
          <p:nvPr/>
        </p:nvSpPr>
        <p:spPr>
          <a:xfrm>
            <a:off x="5144706" y="3137240"/>
            <a:ext cx="426720" cy="584775"/>
          </a:xfrm>
          <a:prstGeom prst="rect">
            <a:avLst/>
          </a:prstGeom>
        </p:spPr>
        <p:txBody>
          <a:bodyPr wrap="none">
            <a:spAutoFit/>
          </a:bodyPr>
          <a:lstStyle/>
          <a:p>
            <a:r>
              <a:rPr lang="en-GB" sz="3200" b="1" dirty="0"/>
              <a:t>&lt;</a:t>
            </a:r>
            <a:endParaRPr lang="en-GB" sz="3200" dirty="0"/>
          </a:p>
        </p:txBody>
      </p:sp>
      <p:sp>
        <p:nvSpPr>
          <p:cNvPr id="12" name="Rectangle 11"/>
          <p:cNvSpPr/>
          <p:nvPr/>
        </p:nvSpPr>
        <p:spPr>
          <a:xfrm>
            <a:off x="5139964" y="3115160"/>
            <a:ext cx="426720" cy="584775"/>
          </a:xfrm>
          <a:prstGeom prst="rect">
            <a:avLst/>
          </a:prstGeom>
        </p:spPr>
        <p:txBody>
          <a:bodyPr wrap="none">
            <a:spAutoFit/>
          </a:bodyPr>
          <a:lstStyle/>
          <a:p>
            <a:r>
              <a:rPr lang="en-GB" sz="3200" b="1" dirty="0"/>
              <a:t>=</a:t>
            </a:r>
            <a:endParaRPr lang="en-GB" sz="3200" dirty="0"/>
          </a:p>
        </p:txBody>
      </p:sp>
      <p:sp>
        <p:nvSpPr>
          <p:cNvPr id="20" name="Oval 19"/>
          <p:cNvSpPr/>
          <p:nvPr/>
        </p:nvSpPr>
        <p:spPr>
          <a:xfrm flipH="1">
            <a:off x="539749" y="4386113"/>
            <a:ext cx="2486723" cy="2486723"/>
          </a:xfrm>
          <a:prstGeom prst="ellipse">
            <a:avLst/>
          </a:prstGeom>
          <a:solidFill>
            <a:srgbClr val="9B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689864" y="5039778"/>
            <a:ext cx="4298166" cy="772107"/>
          </a:xfrm>
          <a:prstGeom prst="rect">
            <a:avLst/>
          </a:prstGeom>
          <a:solidFill>
            <a:schemeClr val="bg1"/>
          </a:solidFill>
          <a:ln w="28575">
            <a:solidFill>
              <a:srgbClr val="7F5BA1"/>
            </a:solidFill>
          </a:ln>
        </p:spPr>
        <p:txBody>
          <a:bodyPr wrap="square" lIns="540000" tIns="108000" rIns="108000" bIns="108000" rtlCol="0">
            <a:spAutoFit/>
          </a:bodyPr>
          <a:lstStyle/>
          <a:p>
            <a:r>
              <a:rPr lang="en-GB" dirty="0"/>
              <a:t>Can you think of another way that we could change it to be correct?</a:t>
            </a: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b="33589"/>
          <a:stretch/>
        </p:blipFill>
        <p:spPr>
          <a:xfrm>
            <a:off x="807148" y="3953130"/>
            <a:ext cx="3006971" cy="2904870"/>
          </a:xfrm>
          <a:prstGeom prst="rect">
            <a:avLst/>
          </a:prstGeom>
        </p:spPr>
      </p:pic>
    </p:spTree>
    <p:extLst>
      <p:ext uri="{BB962C8B-B14F-4D97-AF65-F5344CB8AC3E}">
        <p14:creationId xmlns:p14="http://schemas.microsoft.com/office/powerpoint/2010/main" val="165277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xit"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750" y="2012439"/>
            <a:ext cx="1964724" cy="1964724"/>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399" y="3284691"/>
            <a:ext cx="1964724" cy="1964724"/>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5574" y="2076630"/>
            <a:ext cx="1964724" cy="1964724"/>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6023" y="3266506"/>
            <a:ext cx="1964724" cy="1964724"/>
          </a:xfrm>
          <a:prstGeom prst="rect">
            <a:avLst/>
          </a:prstGeom>
        </p:spPr>
      </p:pic>
      <p:cxnSp>
        <p:nvCxnSpPr>
          <p:cNvPr id="6" name="Straight Connector 5"/>
          <p:cNvCxnSpPr/>
          <p:nvPr/>
        </p:nvCxnSpPr>
        <p:spPr>
          <a:xfrm>
            <a:off x="320913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Numbers to 1000</a:t>
            </a:r>
            <a:endParaRPr lang="en-GB" sz="1600" b="1" dirty="0">
              <a:solidFill>
                <a:schemeClr val="bg1"/>
              </a:solidFill>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69276"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19527"/>
            <a:ext cx="7632700" cy="772107"/>
          </a:xfrm>
          <a:prstGeom prst="rect">
            <a:avLst/>
          </a:prstGeom>
          <a:solidFill>
            <a:schemeClr val="bg1"/>
          </a:solidFill>
          <a:ln w="28575">
            <a:solidFill>
              <a:srgbClr val="7F5BA1"/>
            </a:solidFill>
          </a:ln>
        </p:spPr>
        <p:txBody>
          <a:bodyPr wrap="square" lIns="108000" tIns="108000" rIns="108000" bIns="108000" rtlCol="0">
            <a:spAutoFit/>
          </a:bodyPr>
          <a:lstStyle/>
          <a:p>
            <a:r>
              <a:rPr lang="en-GB" dirty="0"/>
              <a:t>Wizard Wally wants to find the box with the smallest number of unicorn hairs in.</a:t>
            </a:r>
          </a:p>
        </p:txBody>
      </p:sp>
      <p:sp>
        <p:nvSpPr>
          <p:cNvPr id="9" name="TextBox 8"/>
          <p:cNvSpPr txBox="1"/>
          <p:nvPr/>
        </p:nvSpPr>
        <p:spPr>
          <a:xfrm>
            <a:off x="755650" y="5343712"/>
            <a:ext cx="7632700" cy="772107"/>
          </a:xfrm>
          <a:prstGeom prst="rect">
            <a:avLst/>
          </a:prstGeom>
          <a:solidFill>
            <a:schemeClr val="bg1"/>
          </a:solidFill>
          <a:ln w="28575">
            <a:solidFill>
              <a:srgbClr val="7F5BA1"/>
            </a:solidFill>
          </a:ln>
        </p:spPr>
        <p:txBody>
          <a:bodyPr wrap="square" lIns="108000" tIns="108000" rIns="108000" bIns="108000" rtlCol="0">
            <a:spAutoFit/>
          </a:bodyPr>
          <a:lstStyle/>
          <a:p>
            <a:r>
              <a:rPr lang="en-GB"/>
              <a:t>Explain </a:t>
            </a:r>
            <a:r>
              <a:rPr lang="en-GB" dirty="0"/>
              <a:t>to your partner how he can use what he knows about place value to identify which number is the smallest.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26023" y="2262064"/>
            <a:ext cx="2762327" cy="2952407"/>
          </a:xfrm>
          <a:prstGeom prst="rect">
            <a:avLst/>
          </a:prstGeom>
        </p:spPr>
      </p:pic>
      <p:sp>
        <p:nvSpPr>
          <p:cNvPr id="10" name="TextBox 9"/>
          <p:cNvSpPr txBox="1"/>
          <p:nvPr/>
        </p:nvSpPr>
        <p:spPr>
          <a:xfrm>
            <a:off x="3202547" y="2335147"/>
            <a:ext cx="750777" cy="587441"/>
          </a:xfrm>
          <a:prstGeom prst="rect">
            <a:avLst/>
          </a:prstGeom>
          <a:solidFill>
            <a:schemeClr val="bg1"/>
          </a:solidFill>
          <a:ln w="28575">
            <a:solidFill>
              <a:srgbClr val="7F5BA1"/>
            </a:solidFill>
          </a:ln>
        </p:spPr>
        <p:txBody>
          <a:bodyPr wrap="square" lIns="108000" tIns="108000" rIns="108000" bIns="108000" rtlCol="0">
            <a:spAutoFit/>
          </a:bodyPr>
          <a:lstStyle/>
          <a:p>
            <a:pPr algn="ctr"/>
            <a:r>
              <a:rPr lang="en-GB" sz="2400" b="1" dirty="0">
                <a:solidFill>
                  <a:srgbClr val="7F5BA1"/>
                </a:solidFill>
              </a:rPr>
              <a:t>837</a:t>
            </a:r>
          </a:p>
        </p:txBody>
      </p:sp>
      <p:sp>
        <p:nvSpPr>
          <p:cNvPr id="11" name="TextBox 10"/>
          <p:cNvSpPr txBox="1"/>
          <p:nvPr/>
        </p:nvSpPr>
        <p:spPr>
          <a:xfrm>
            <a:off x="988695" y="2302046"/>
            <a:ext cx="752878" cy="587441"/>
          </a:xfrm>
          <a:prstGeom prst="rect">
            <a:avLst/>
          </a:prstGeom>
          <a:solidFill>
            <a:schemeClr val="bg1"/>
          </a:solidFill>
          <a:ln w="28575">
            <a:solidFill>
              <a:srgbClr val="7F5BA1"/>
            </a:solidFill>
          </a:ln>
        </p:spPr>
        <p:txBody>
          <a:bodyPr wrap="square" lIns="108000" tIns="108000" rIns="108000" bIns="108000" rtlCol="0">
            <a:spAutoFit/>
          </a:bodyPr>
          <a:lstStyle/>
          <a:p>
            <a:pPr algn="ctr"/>
            <a:r>
              <a:rPr lang="en-GB" sz="2400" b="1" dirty="0">
                <a:solidFill>
                  <a:srgbClr val="7F5BA1"/>
                </a:solidFill>
              </a:rPr>
              <a:t>864</a:t>
            </a:r>
          </a:p>
        </p:txBody>
      </p:sp>
      <p:sp>
        <p:nvSpPr>
          <p:cNvPr id="12" name="TextBox 11"/>
          <p:cNvSpPr txBox="1"/>
          <p:nvPr/>
        </p:nvSpPr>
        <p:spPr>
          <a:xfrm>
            <a:off x="2043951" y="3511568"/>
            <a:ext cx="735576" cy="587441"/>
          </a:xfrm>
          <a:prstGeom prst="rect">
            <a:avLst/>
          </a:prstGeom>
          <a:solidFill>
            <a:schemeClr val="bg1"/>
          </a:solidFill>
          <a:ln w="28575">
            <a:solidFill>
              <a:srgbClr val="7F5BA1"/>
            </a:solidFill>
          </a:ln>
        </p:spPr>
        <p:txBody>
          <a:bodyPr wrap="square" lIns="108000" tIns="108000" rIns="108000" bIns="108000" rtlCol="0">
            <a:spAutoFit/>
          </a:bodyPr>
          <a:lstStyle/>
          <a:p>
            <a:pPr algn="ctr"/>
            <a:r>
              <a:rPr lang="en-GB" sz="2400" b="1" dirty="0">
                <a:solidFill>
                  <a:srgbClr val="7F5BA1"/>
                </a:solidFill>
              </a:rPr>
              <a:t>752 </a:t>
            </a:r>
          </a:p>
        </p:txBody>
      </p:sp>
      <p:sp>
        <p:nvSpPr>
          <p:cNvPr id="14" name="TextBox 13"/>
          <p:cNvSpPr txBox="1"/>
          <p:nvPr/>
        </p:nvSpPr>
        <p:spPr>
          <a:xfrm>
            <a:off x="4256493" y="3482876"/>
            <a:ext cx="823784" cy="587441"/>
          </a:xfrm>
          <a:prstGeom prst="rect">
            <a:avLst/>
          </a:prstGeom>
          <a:solidFill>
            <a:schemeClr val="bg1"/>
          </a:solidFill>
          <a:ln w="28575">
            <a:solidFill>
              <a:srgbClr val="7F5BA1"/>
            </a:solidFill>
          </a:ln>
        </p:spPr>
        <p:txBody>
          <a:bodyPr wrap="square" lIns="108000" tIns="108000" rIns="108000" bIns="108000" rtlCol="0">
            <a:spAutoFit/>
          </a:bodyPr>
          <a:lstStyle/>
          <a:p>
            <a:pPr algn="ctr"/>
            <a:r>
              <a:rPr lang="en-GB" sz="2400" b="1" dirty="0">
                <a:solidFill>
                  <a:srgbClr val="7F5BA1"/>
                </a:solidFill>
              </a:rPr>
              <a:t>685</a:t>
            </a:r>
          </a:p>
        </p:txBody>
      </p:sp>
    </p:spTree>
    <p:extLst>
      <p:ext uri="{BB962C8B-B14F-4D97-AF65-F5344CB8AC3E}">
        <p14:creationId xmlns:p14="http://schemas.microsoft.com/office/powerpoint/2010/main" val="419513633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Mastery PowerPoint Template" id="{43689DF9-D287-432E-9F40-D237B819A1A7}" vid="{5144CDE6-24FE-4389-99E0-1DDC4C0A7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118</TotalTime>
  <Words>371</Words>
  <Application>Microsoft Office PowerPoint</Application>
  <PresentationFormat>On-screen Show (4:3)</PresentationFormat>
  <Paragraphs>68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Tuffy-TTF</vt:lpstr>
      <vt:lpstr>Tuffy</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Shantal Paley</dc:creator>
  <cp:lastModifiedBy>Fatima Owolowo</cp:lastModifiedBy>
  <cp:revision>18</cp:revision>
  <dcterms:created xsi:type="dcterms:W3CDTF">2019-08-19T11:55:17Z</dcterms:created>
  <dcterms:modified xsi:type="dcterms:W3CDTF">2021-03-06T17:26:03Z</dcterms:modified>
</cp:coreProperties>
</file>